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4" r:id="rId4"/>
    <p:sldId id="272" r:id="rId5"/>
    <p:sldId id="273" r:id="rId6"/>
    <p:sldId id="271" r:id="rId7"/>
    <p:sldId id="269" r:id="rId8"/>
  </p:sldIdLst>
  <p:sldSz cx="9906000" cy="6858000" type="A4"/>
  <p:notesSz cx="10021888" cy="688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ADD"/>
    <a:srgbClr val="F2DCDB"/>
    <a:srgbClr val="063EBA"/>
    <a:srgbClr val="034EBD"/>
    <a:srgbClr val="663300"/>
    <a:srgbClr val="CC9900"/>
    <a:srgbClr val="993300"/>
    <a:srgbClr val="CD6209"/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494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6" y="2"/>
            <a:ext cx="4342711" cy="345936"/>
          </a:xfrm>
          <a:prstGeom prst="rect">
            <a:avLst/>
          </a:prstGeom>
        </p:spPr>
        <p:txBody>
          <a:bodyPr vert="horz" lIns="92425" tIns="46212" rIns="92425" bIns="4621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75973" y="2"/>
            <a:ext cx="4344314" cy="345936"/>
          </a:xfrm>
          <a:prstGeom prst="rect">
            <a:avLst/>
          </a:prstGeom>
        </p:spPr>
        <p:txBody>
          <a:bodyPr vert="horz" lIns="92425" tIns="46212" rIns="92425" bIns="46212" rtlCol="0"/>
          <a:lstStyle>
            <a:lvl1pPr algn="r">
              <a:defRPr sz="1200"/>
            </a:lvl1pPr>
          </a:lstStyle>
          <a:p>
            <a:fld id="{C2C42DD6-B41F-4727-B72F-BED65E5940F6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862013"/>
            <a:ext cx="3357562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25" tIns="46212" rIns="92425" bIns="4621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1001553" y="3316167"/>
            <a:ext cx="8018793" cy="2712779"/>
          </a:xfrm>
          <a:prstGeom prst="rect">
            <a:avLst/>
          </a:prstGeom>
        </p:spPr>
        <p:txBody>
          <a:bodyPr vert="horz" lIns="92425" tIns="46212" rIns="92425" bIns="4621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6" y="6543826"/>
            <a:ext cx="4342711" cy="345935"/>
          </a:xfrm>
          <a:prstGeom prst="rect">
            <a:avLst/>
          </a:prstGeom>
        </p:spPr>
        <p:txBody>
          <a:bodyPr vert="horz" lIns="92425" tIns="46212" rIns="92425" bIns="4621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75973" y="6543826"/>
            <a:ext cx="4344314" cy="345935"/>
          </a:xfrm>
          <a:prstGeom prst="rect">
            <a:avLst/>
          </a:prstGeom>
        </p:spPr>
        <p:txBody>
          <a:bodyPr vert="horz" lIns="92425" tIns="46212" rIns="92425" bIns="46212" rtlCol="0" anchor="b"/>
          <a:lstStyle>
            <a:lvl1pPr algn="r">
              <a:defRPr sz="1200"/>
            </a:lvl1pPr>
          </a:lstStyle>
          <a:p>
            <a:fld id="{6C3DB0C2-AB3F-4AFF-8583-A726445D404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5201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7386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7467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727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5794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0977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DB0C2-AB3F-4AFF-8583-A726445D4048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348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71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4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14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85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573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0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7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176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24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6207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580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2"/>
            <a:ext cx="8420100" cy="1362075"/>
          </a:xfrm>
        </p:spPr>
        <p:txBody>
          <a:bodyPr anchor="t"/>
          <a:lstStyle>
            <a:lvl1pPr algn="l">
              <a:defRPr sz="325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1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742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2"/>
            <a:ext cx="4375150" cy="4525963"/>
          </a:xfrm>
        </p:spPr>
        <p:txBody>
          <a:bodyPr/>
          <a:lstStyle>
            <a:lvl1pPr>
              <a:defRPr sz="2275"/>
            </a:lvl1pPr>
            <a:lvl2pPr>
              <a:defRPr sz="1950"/>
            </a:lvl2pPr>
            <a:lvl3pPr>
              <a:defRPr sz="1625"/>
            </a:lvl3pPr>
            <a:lvl4pPr>
              <a:defRPr sz="1463"/>
            </a:lvl4pPr>
            <a:lvl5pPr>
              <a:defRPr sz="1463"/>
            </a:lvl5pPr>
            <a:lvl6pPr>
              <a:defRPr sz="1463"/>
            </a:lvl6pPr>
            <a:lvl7pPr>
              <a:defRPr sz="1463"/>
            </a:lvl7pPr>
            <a:lvl8pPr>
              <a:defRPr sz="1463"/>
            </a:lvl8pPr>
            <a:lvl9pPr>
              <a:defRPr sz="146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600202"/>
            <a:ext cx="4375150" cy="4525963"/>
          </a:xfrm>
        </p:spPr>
        <p:txBody>
          <a:bodyPr/>
          <a:lstStyle>
            <a:lvl1pPr>
              <a:defRPr sz="2275"/>
            </a:lvl1pPr>
            <a:lvl2pPr>
              <a:defRPr sz="1950"/>
            </a:lvl2pPr>
            <a:lvl3pPr>
              <a:defRPr sz="1625"/>
            </a:lvl3pPr>
            <a:lvl4pPr>
              <a:defRPr sz="1463"/>
            </a:lvl4pPr>
            <a:lvl5pPr>
              <a:defRPr sz="1463"/>
            </a:lvl5pPr>
            <a:lvl6pPr>
              <a:defRPr sz="1463"/>
            </a:lvl6pPr>
            <a:lvl7pPr>
              <a:defRPr sz="1463"/>
            </a:lvl7pPr>
            <a:lvl8pPr>
              <a:defRPr sz="1463"/>
            </a:lvl8pPr>
            <a:lvl9pPr>
              <a:defRPr sz="1463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307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1950"/>
            </a:lvl1pPr>
            <a:lvl2pPr>
              <a:defRPr sz="1625"/>
            </a:lvl2pPr>
            <a:lvl3pPr>
              <a:defRPr sz="1463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1950"/>
            </a:lvl1pPr>
            <a:lvl2pPr>
              <a:defRPr sz="1625"/>
            </a:lvl2pPr>
            <a:lvl3pPr>
              <a:defRPr sz="1463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9237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1256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812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1625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3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006" cy="4691063"/>
          </a:xfrm>
        </p:spPr>
        <p:txBody>
          <a:bodyPr/>
          <a:lstStyle>
            <a:lvl1pPr marL="0" indent="0">
              <a:buNone/>
              <a:defRPr sz="1138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231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1625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138"/>
            </a:lvl1pPr>
            <a:lvl2pPr marL="371475" indent="0">
              <a:buNone/>
              <a:defRPr sz="975"/>
            </a:lvl2pPr>
            <a:lvl3pPr marL="742950" indent="0">
              <a:buNone/>
              <a:defRPr sz="813"/>
            </a:lvl3pPr>
            <a:lvl4pPr marL="1114425" indent="0">
              <a:buNone/>
              <a:defRPr sz="731"/>
            </a:lvl4pPr>
            <a:lvl5pPr marL="1485900" indent="0">
              <a:buNone/>
              <a:defRPr sz="731"/>
            </a:lvl5pPr>
            <a:lvl6pPr marL="1857375" indent="0">
              <a:buNone/>
              <a:defRPr sz="731"/>
            </a:lvl6pPr>
            <a:lvl7pPr marL="2228850" indent="0">
              <a:buNone/>
              <a:defRPr sz="731"/>
            </a:lvl7pPr>
            <a:lvl8pPr marL="2600325" indent="0">
              <a:buNone/>
              <a:defRPr sz="731"/>
            </a:lvl8pPr>
            <a:lvl9pPr marL="2971800" indent="0">
              <a:buNone/>
              <a:defRPr sz="73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03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  <a:alpha val="50000"/>
              </a:schemeClr>
            </a:gs>
            <a:gs pos="100000">
              <a:schemeClr val="accent1">
                <a:tint val="23500"/>
                <a:satMod val="160000"/>
                <a:alpha val="81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2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62580-F359-45ED-8C89-AA20C65C578E}" type="datetimeFigureOut">
              <a:rPr lang="ko-KR" altLang="en-US" smtClean="0"/>
              <a:t>2026-07-08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80F50-86CE-450C-8454-D37A63E6D2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4002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42950" rtl="0" eaLnBrk="1" latinLnBrk="1" hangingPunct="1"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8606" indent="-278606" algn="l" defTabSz="742950" rtl="0" eaLnBrk="1" latinLnBrk="1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03647" indent="-232172" algn="l" defTabSz="742950" rtl="0" eaLnBrk="1" latinLnBrk="1" hangingPunct="1">
        <a:spcBef>
          <a:spcPct val="20000"/>
        </a:spcBef>
        <a:buFont typeface="Arial" pitchFamily="34" charset="0"/>
        <a:buChar char="–"/>
        <a:defRPr sz="2275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1" hangingPunct="1">
        <a:spcBef>
          <a:spcPct val="20000"/>
        </a:spcBef>
        <a:buFont typeface="Arial" pitchFamily="34" charset="0"/>
        <a:buChar char="–"/>
        <a:defRPr sz="1625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1" hangingPunct="1">
        <a:spcBef>
          <a:spcPct val="20000"/>
        </a:spcBef>
        <a:buFont typeface="Arial" pitchFamily="34" charset="0"/>
        <a:buChar char="»"/>
        <a:defRPr sz="1625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1" hangingPunct="1">
        <a:spcBef>
          <a:spcPct val="20000"/>
        </a:spcBef>
        <a:buFont typeface="Arial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1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640"/>
            <a:ext cx="9906000" cy="64807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90729" y="2102157"/>
            <a:ext cx="3007555" cy="5924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50" dirty="0">
                <a:latin typeface="DK Lemon Yellow Sun" pitchFamily="50" charset="0"/>
              </a:rPr>
              <a:t>Write text here</a:t>
            </a:r>
            <a:endParaRPr lang="ko-KR" altLang="en-US" sz="3250" dirty="0">
              <a:latin typeface="DK Lemon Yellow Sun" pitchFamily="50" charset="0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632520" y="548680"/>
            <a:ext cx="8717469" cy="5832648"/>
            <a:chOff x="756485" y="635750"/>
            <a:chExt cx="4608512" cy="2448272"/>
          </a:xfrm>
        </p:grpSpPr>
        <p:sp>
          <p:nvSpPr>
            <p:cNvPr id="11" name="직사각형 10"/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811405" y="671991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</p:grp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835045" y="650666"/>
            <a:ext cx="8294419" cy="4876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295" tIns="37148" rIns="74295" bIns="3714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latinLnBrk="0"/>
            <a:r>
              <a:rPr lang="ko-KR" altLang="en-US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원화 전시</a:t>
            </a:r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latinLnBrk="0"/>
            <a:endParaRPr lang="en-US" altLang="ko-KR" sz="3200" dirty="0">
              <a:solidFill>
                <a:srgbClr val="9933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작 품 명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할머니네 방앗간</a:t>
            </a: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spc="13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글 </a:t>
            </a:r>
            <a:r>
              <a:rPr lang="en-US" altLang="ko-KR" sz="3200" spc="13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/</a:t>
            </a:r>
            <a:r>
              <a:rPr lang="ko-KR" altLang="en-US" sz="3200" spc="13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그림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32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리틀림</a:t>
            </a: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출 판 사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</a:t>
            </a:r>
            <a:r>
              <a:rPr lang="ko-KR" altLang="en-US" sz="3200" dirty="0" err="1">
                <a:latin typeface="휴먼모음T" panose="02030504000101010101" pitchFamily="18" charset="-127"/>
                <a:ea typeface="휴먼모음T" panose="02030504000101010101" pitchFamily="18" charset="-127"/>
              </a:rPr>
              <a:t>고래뱃속</a:t>
            </a: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32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571500" indent="-571500" latinLnBrk="0">
              <a:buFont typeface="Arial" panose="020B0604020202020204" pitchFamily="34" charset="0"/>
              <a:buChar char="•"/>
            </a:pPr>
            <a:r>
              <a:rPr lang="ko-KR" altLang="en-US" sz="3200" spc="18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전시기간</a:t>
            </a:r>
            <a:r>
              <a:rPr lang="en-US" altLang="ko-KR" sz="3200" dirty="0">
                <a:latin typeface="휴먼모음T" panose="02030504000101010101" pitchFamily="18" charset="-127"/>
                <a:ea typeface="휴먼모음T" panose="02030504000101010101" pitchFamily="18" charset="-127"/>
              </a:rPr>
              <a:t>: 2023.5.26 – 2023.6.25</a:t>
            </a:r>
          </a:p>
          <a:p>
            <a:pPr marL="571500" indent="-571500" latinLnBrk="0">
              <a:buFont typeface="Arial" panose="020B0604020202020204" pitchFamily="34" charset="0"/>
              <a:buChar char="•"/>
            </a:pPr>
            <a:endParaRPr lang="en-US" altLang="ko-KR" sz="8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17604" y="5641653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48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48072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790729" y="2102157"/>
            <a:ext cx="3007555" cy="5924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50" dirty="0">
                <a:latin typeface="DK Lemon Yellow Sun" pitchFamily="50" charset="0"/>
              </a:rPr>
              <a:t>Write text here</a:t>
            </a:r>
            <a:endParaRPr lang="ko-KR" altLang="en-US" sz="3250" dirty="0">
              <a:latin typeface="DK Lemon Yellow Sun" pitchFamily="50" charset="0"/>
            </a:endParaRPr>
          </a:p>
        </p:txBody>
      </p:sp>
      <p:grpSp>
        <p:nvGrpSpPr>
          <p:cNvPr id="13" name="그룹 12"/>
          <p:cNvGrpSpPr/>
          <p:nvPr/>
        </p:nvGrpSpPr>
        <p:grpSpPr>
          <a:xfrm>
            <a:off x="398757" y="1063608"/>
            <a:ext cx="8717469" cy="5657258"/>
            <a:chOff x="756485" y="635750"/>
            <a:chExt cx="4608512" cy="2448272"/>
          </a:xfrm>
        </p:grpSpPr>
        <p:sp>
          <p:nvSpPr>
            <p:cNvPr id="11" name="직사각형 10"/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825773" y="648505"/>
              <a:ext cx="4494007" cy="183668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sz="1463" dirty="0"/>
            </a:p>
          </p:txBody>
        </p:sp>
      </p:grp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668829" y="2799985"/>
            <a:ext cx="8280920" cy="35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4295" tIns="37148" rIns="74295" bIns="3714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fontAlgn="base"/>
            <a:r>
              <a:rPr lang="ko-KR" altLang="en-US" b="0" i="0" dirty="0">
                <a:solidFill>
                  <a:srgbClr val="444444"/>
                </a:solidFill>
                <a:effectLst/>
                <a:latin typeface="Nanum Gothic"/>
              </a:rPr>
              <a:t> </a:t>
            </a:r>
            <a:endParaRPr lang="en-US" altLang="ko-KR" b="0" i="0" dirty="0">
              <a:solidFill>
                <a:srgbClr val="444444"/>
              </a:solidFill>
              <a:effectLst/>
              <a:latin typeface="Nanum Gothic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17604" y="5641653"/>
            <a:ext cx="3632257" cy="408117"/>
          </a:xfrm>
          <a:prstGeom prst="rect">
            <a:avLst/>
          </a:prstGeom>
        </p:spPr>
      </p:pic>
      <p:sp>
        <p:nvSpPr>
          <p:cNvPr id="4" name="모서리가 둥근 직사각형 3"/>
          <p:cNvSpPr/>
          <p:nvPr/>
        </p:nvSpPr>
        <p:spPr>
          <a:xfrm>
            <a:off x="875307" y="4910825"/>
            <a:ext cx="8028487" cy="6868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본 원화 전시는 월천상회 출판사의 지원을 받았습니다</a:t>
            </a:r>
            <a:r>
              <a:rPr lang="en-US" altLang="ko-KR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</a:p>
          <a:p>
            <a:pPr algn="ctr"/>
            <a:r>
              <a:rPr lang="ko-KR" altLang="en-US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상업적인 목적으로 복제 및 배포하는 경우 저작권 법에 의거 처벌 받을 수 있습니다</a:t>
            </a:r>
            <a:r>
              <a:rPr lang="en-US" altLang="ko-KR" sz="1400" dirty="0">
                <a:solidFill>
                  <a:srgbClr val="FF0000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1400" dirty="0">
              <a:solidFill>
                <a:srgbClr val="FF0000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657D3F-0BAC-4D45-B62C-8206BEC961B9}"/>
              </a:ext>
            </a:extLst>
          </p:cNvPr>
          <p:cNvSpPr txBox="1"/>
          <p:nvPr/>
        </p:nvSpPr>
        <p:spPr>
          <a:xfrm>
            <a:off x="507056" y="1063608"/>
            <a:ext cx="8500872" cy="3982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400" kern="0" spc="0" dirty="0">
              <a:solidFill>
                <a:srgbClr val="000000"/>
              </a:solidFill>
              <a:effectLst/>
              <a:latin typeface="한컴바탕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95AD15-77C1-17DB-261E-4CFEB63F6E4F}"/>
              </a:ext>
            </a:extLst>
          </p:cNvPr>
          <p:cNvSpPr txBox="1"/>
          <p:nvPr/>
        </p:nvSpPr>
        <p:spPr>
          <a:xfrm>
            <a:off x="743247" y="2409048"/>
            <a:ext cx="802848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한 소년이 수업을 마치고 집으로 갑니다</a:t>
            </a:r>
            <a:r>
              <a:rPr lang="en-US" altLang="ko-KR" dirty="0"/>
              <a:t>. </a:t>
            </a:r>
            <a:r>
              <a:rPr lang="ko-KR" altLang="en-US" dirty="0"/>
              <a:t>그런데 이상하게도 오늘따라 가방이 너무너무 무겁습니다</a:t>
            </a:r>
            <a:r>
              <a:rPr lang="en-US" altLang="ko-KR" dirty="0"/>
              <a:t>. </a:t>
            </a:r>
            <a:r>
              <a:rPr lang="ko-KR" altLang="en-US" dirty="0"/>
              <a:t>너무 무거워서 들 수가 없습니다</a:t>
            </a:r>
            <a:r>
              <a:rPr lang="en-US" altLang="ko-KR" dirty="0"/>
              <a:t>. </a:t>
            </a:r>
            <a:r>
              <a:rPr lang="ko-KR" altLang="en-US" dirty="0"/>
              <a:t>소년은 가방을 커다란 풍선에도 매달아 보고</a:t>
            </a:r>
            <a:r>
              <a:rPr lang="en-US" altLang="ko-KR" dirty="0"/>
              <a:t>, </a:t>
            </a:r>
            <a:r>
              <a:rPr lang="ko-KR" altLang="en-US" dirty="0"/>
              <a:t>재활용 상자에도 넣어 보지만</a:t>
            </a:r>
            <a:r>
              <a:rPr lang="en-US" altLang="ko-KR" dirty="0"/>
              <a:t>, </a:t>
            </a:r>
            <a:r>
              <a:rPr lang="ko-KR" altLang="en-US" dirty="0"/>
              <a:t>가방은 자꾸 소년을 따라옵니다</a:t>
            </a:r>
            <a:r>
              <a:rPr lang="en-US" altLang="ko-KR" dirty="0"/>
              <a:t>. </a:t>
            </a:r>
            <a:r>
              <a:rPr lang="ko-KR" altLang="en-US" dirty="0"/>
              <a:t>과연 소년은 무거운 가방으로부터 자유로워질 수 있을까요</a:t>
            </a:r>
            <a:r>
              <a:rPr lang="en-US" altLang="ko-KR" dirty="0"/>
              <a:t>? 『</a:t>
            </a:r>
            <a:r>
              <a:rPr lang="ko-KR" altLang="en-US" dirty="0"/>
              <a:t>행복한 가방</a:t>
            </a:r>
            <a:r>
              <a:rPr lang="en-US" altLang="ko-KR" dirty="0"/>
              <a:t>』</a:t>
            </a:r>
            <a:r>
              <a:rPr lang="ko-KR" altLang="en-US" dirty="0"/>
              <a:t>은 성적 위주의 학교 교육 때문에 답답하고 무거워진 학생들의 마음을 뻥 뚫어 주는 그림책입니다</a:t>
            </a:r>
          </a:p>
        </p:txBody>
      </p:sp>
      <p:sp>
        <p:nvSpPr>
          <p:cNvPr id="2" name="AutoShape 2" descr="/board_upload/ckeditor/images/upload20221122_113203_0073940.jpg">
            <a:extLst>
              <a:ext uri="{FF2B5EF4-FFF2-40B4-BE49-F238E27FC236}">
                <a16:creationId xmlns:a16="http://schemas.microsoft.com/office/drawing/2014/main" id="{D5097D7C-EC11-45C6-B6E9-8D8510D7972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933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826" y="0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632520" y="548680"/>
            <a:ext cx="8717469" cy="5832648"/>
            <a:chOff x="756485" y="635750"/>
            <a:chExt cx="4608512" cy="244827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13737" y="666016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r>
                <a:rPr lang="ko-KR" altLang="en-US" sz="5400" b="1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카페24 써라운드" pitchFamily="2" charset="-127"/>
                  <a:cs typeface="Arial" panose="020B0604020202020204" pitchFamily="34" charset="0"/>
                </a:rPr>
                <a:t>원화 전시</a:t>
              </a:r>
              <a:endParaRPr lang="en-US" altLang="ko-KR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endParaRPr>
            </a:p>
            <a:p>
              <a:pPr algn="ctr"/>
              <a:endParaRPr lang="en-US" altLang="ko-KR" sz="3200" b="1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작  품  명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장미 정원의 비밀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글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/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그림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폴린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칼리우지니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lvl="1"/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출  판  사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빨간콩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914400" lvl="1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전시기간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2026.6.26 - 2026.7.25</a:t>
              </a:r>
              <a:endParaRPr lang="en-US" altLang="ko-KR" sz="3200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ko-KR" altLang="en-US" sz="1463" dirty="0"/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175124" y="5873462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782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826" y="0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632520" y="548680"/>
            <a:ext cx="8717469" cy="5835807"/>
            <a:chOff x="756485" y="635750"/>
            <a:chExt cx="4608512" cy="2449598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70990" y="709212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r>
                <a:rPr lang="ko-KR" altLang="en-US" sz="5400" b="1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카페24 써라운드" pitchFamily="2" charset="-127"/>
                  <a:cs typeface="Arial" panose="020B0604020202020204" pitchFamily="34" charset="0"/>
                </a:rPr>
                <a:t>원화 전시</a:t>
              </a:r>
              <a:endParaRPr lang="en-US" altLang="ko-KR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endParaRPr>
            </a:p>
            <a:p>
              <a:pPr algn="ctr"/>
              <a:endParaRPr lang="en-US" altLang="ko-KR" sz="3200" b="1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작  품  명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아기거북이 클로버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글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/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그림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조아름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         </a:t>
              </a:r>
            </a:p>
            <a:p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출 판 사 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빨간콩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전시기간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2026.05.23 - 2026.06.24</a:t>
              </a:r>
              <a:endParaRPr lang="en-US" altLang="ko-KR" sz="3200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ko-KR" altLang="en-US" sz="1463" dirty="0"/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83424" y="5973211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685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127" y="20604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632518" y="630726"/>
            <a:ext cx="8717469" cy="5832648"/>
            <a:chOff x="756485" y="635750"/>
            <a:chExt cx="4608512" cy="244827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32619" y="696202"/>
              <a:ext cx="4453863" cy="23207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</a:t>
              </a:r>
              <a:endParaRPr lang="en-US" altLang="ko-KR" u="sng" dirty="0">
                <a:solidFill>
                  <a:schemeClr val="accent1">
                    <a:lumMod val="50000"/>
                  </a:schemeClr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u="sng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endParaRPr lang="en-US" altLang="ko-KR" sz="1463" b="1" dirty="0">
                <a:solidFill>
                  <a:schemeClr val="tx1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ko-KR" altLang="en-US" sz="1463" dirty="0"/>
                <a:t>차</a:t>
              </a:r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175125" y="5813477"/>
            <a:ext cx="3632257" cy="408117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07383142-77F9-497B-8B95-09511A9193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436" y="2658492"/>
            <a:ext cx="1925567" cy="273395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A4C1242-E9CC-4B5D-A45D-8A331E2A513B}"/>
              </a:ext>
            </a:extLst>
          </p:cNvPr>
          <p:cNvSpPr txBox="1"/>
          <p:nvPr/>
        </p:nvSpPr>
        <p:spPr>
          <a:xfrm>
            <a:off x="2975906" y="2094889"/>
            <a:ext cx="6212986" cy="497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sz="2000" b="1" dirty="0">
                <a:solidFill>
                  <a:schemeClr val="accent1">
                    <a:lumMod val="50000"/>
                  </a:schemeClr>
                </a:solidFill>
              </a:rPr>
              <a:t>작가소개</a:t>
            </a:r>
            <a:endParaRPr lang="en-US" altLang="ko-KR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err="1">
                <a:solidFill>
                  <a:schemeClr val="tx2">
                    <a:lumMod val="50000"/>
                  </a:schemeClr>
                </a:solidFill>
              </a:rPr>
              <a:t>클로드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 모네는 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19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세기 프랑스의 대표적인 인상주의 화가로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빛과 색의 변화를 섬세하게 표현한 작품으로 유명합니다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그는 자연의 순간적인 모습을 포착하여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시간과 날씨에 따라 달라지는 풍경을 생생하게 화폭에 담아냈습니다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빠른 붓터치와 밝은 색채가 특징이며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같은 장면을 여러 번 그려 빛의 변화에 따른 차이를 탐구하기도 했습니다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r>
              <a:rPr lang="ko-KR" altLang="en-US" sz="1600" dirty="0">
                <a:solidFill>
                  <a:schemeClr val="tx2">
                    <a:lumMod val="50000"/>
                  </a:schemeClr>
                </a:solidFill>
              </a:rPr>
              <a:t>자연 속에서 느낄 수 있는 분위기와 감정을 전달하며 오늘날까지도 많은 사람들에게 사랑받고 있습니다</a:t>
            </a:r>
            <a:r>
              <a:rPr lang="en-US" altLang="ko-KR" sz="1600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endParaRPr lang="en-US" altLang="ko-KR" sz="1600" dirty="0">
              <a:solidFill>
                <a:schemeClr val="tx2">
                  <a:lumMod val="50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endParaRPr lang="ko-KR" alt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E46DC4-8E45-4C1B-B899-BB85C36CF55C}"/>
              </a:ext>
            </a:extLst>
          </p:cNvPr>
          <p:cNvSpPr txBox="1"/>
          <p:nvPr/>
        </p:nvSpPr>
        <p:spPr>
          <a:xfrm>
            <a:off x="1416608" y="1066666"/>
            <a:ext cx="7144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 err="1">
                <a:solidFill>
                  <a:schemeClr val="accent1">
                    <a:lumMod val="50000"/>
                  </a:schemeClr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rPr>
              <a:t>클로드</a:t>
            </a:r>
            <a:r>
              <a:rPr lang="ko-KR" altLang="en-US" sz="5400" dirty="0">
                <a:solidFill>
                  <a:schemeClr val="accent1">
                    <a:lumMod val="50000"/>
                  </a:schemeClr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rPr>
              <a:t> 모네 </a:t>
            </a:r>
            <a:r>
              <a:rPr lang="ko-KR" altLang="en-US" sz="5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rPr>
              <a:t>명화 전시</a:t>
            </a:r>
            <a:endParaRPr lang="en-US" altLang="ko-KR" sz="54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2898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A711AD54-E07D-4933-9E65-67199F28C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4892" y="24391"/>
            <a:ext cx="9871370" cy="6858000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7C95B88-F1A3-42A2-A3F6-6D7C2F69AF28}"/>
              </a:ext>
            </a:extLst>
          </p:cNvPr>
          <p:cNvGrpSpPr/>
          <p:nvPr/>
        </p:nvGrpSpPr>
        <p:grpSpPr>
          <a:xfrm>
            <a:off x="594265" y="537067"/>
            <a:ext cx="8717469" cy="5832648"/>
            <a:chOff x="756485" y="635750"/>
            <a:chExt cx="4608512" cy="2448272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id="{0E061224-9A4B-44AC-ADE0-CBCA187F1158}"/>
                </a:ext>
              </a:extLst>
            </p:cNvPr>
            <p:cNvSpPr/>
            <p:nvPr/>
          </p:nvSpPr>
          <p:spPr>
            <a:xfrm>
              <a:off x="756485" y="635750"/>
              <a:ext cx="4608512" cy="24482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463"/>
            </a:p>
          </p:txBody>
        </p:sp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id="{40D737EC-DA7C-4DD2-890A-05FFB4B3D188}"/>
                </a:ext>
              </a:extLst>
            </p:cNvPr>
            <p:cNvSpPr/>
            <p:nvPr/>
          </p:nvSpPr>
          <p:spPr>
            <a:xfrm>
              <a:off x="813737" y="671818"/>
              <a:ext cx="4494007" cy="23761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r>
                <a:rPr lang="ko-KR" altLang="en-US" sz="5400" b="1" dirty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카페24 써라운드" pitchFamily="2" charset="-127"/>
                  <a:cs typeface="Arial" panose="020B0604020202020204" pitchFamily="34" charset="0"/>
                </a:rPr>
                <a:t>온라인 원화 전시</a:t>
              </a:r>
              <a:endParaRPr lang="en-US" altLang="ko-KR" sz="5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카페24 써라운드" pitchFamily="2" charset="-127"/>
                <a:cs typeface="Arial" panose="020B0604020202020204" pitchFamily="34" charset="0"/>
              </a:endParaRPr>
            </a:p>
            <a:p>
              <a:pPr algn="ctr"/>
              <a:endParaRPr lang="en-US" altLang="ko-KR" sz="3200" b="1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작  품  명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비가 오면 우리는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글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/</a:t>
              </a: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그림 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손영경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          </a:t>
              </a: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출  판  사 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</a:t>
              </a:r>
              <a:r>
                <a:rPr lang="ko-KR" altLang="en-US" sz="3200" b="1" dirty="0" err="1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빨간콩</a:t>
              </a: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endParaRPr lang="en-US" altLang="ko-KR" sz="3200" b="1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marL="457200" indent="-457200">
                <a:buFont typeface="Wingdings" panose="05000000000000000000" pitchFamily="2" charset="2"/>
                <a:buChar char="§"/>
              </a:pPr>
              <a:r>
                <a:rPr lang="ko-KR" altLang="en-US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전 시 기 간 </a:t>
              </a:r>
              <a:r>
                <a:rPr lang="en-US" altLang="ko-KR" sz="3200" b="1" dirty="0">
                  <a:solidFill>
                    <a:schemeClr val="tx1"/>
                  </a:solidFill>
                  <a:latin typeface="카페24 써라운드" pitchFamily="2" charset="-127"/>
                  <a:ea typeface="카페24 써라운드" pitchFamily="2" charset="-127"/>
                  <a:cs typeface="카페24 써라운드" pitchFamily="2" charset="-127"/>
                </a:rPr>
                <a:t>: 2026.7.10 - 2026.8.10</a:t>
              </a:r>
              <a:endParaRPr lang="en-US" altLang="ko-KR" sz="3200" dirty="0">
                <a:solidFill>
                  <a:schemeClr val="tx1"/>
                </a:solidFill>
                <a:latin typeface="카페24 써라운드" pitchFamily="2" charset="-127"/>
                <a:ea typeface="카페24 써라운드" pitchFamily="2" charset="-127"/>
                <a:cs typeface="카페24 써라운드" pitchFamily="2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en-US" altLang="ko-KR" sz="4800" dirty="0">
                <a:solidFill>
                  <a:srgbClr val="0000FF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  <a:p>
              <a:pPr algn="ctr"/>
              <a:endParaRPr lang="ko-KR" altLang="en-US" sz="1463" dirty="0"/>
            </a:p>
          </p:txBody>
        </p:sp>
      </p:grpSp>
      <p:pic>
        <p:nvPicPr>
          <p:cNvPr id="6" name="그림 5">
            <a:extLst>
              <a:ext uri="{FF2B5EF4-FFF2-40B4-BE49-F238E27FC236}">
                <a16:creationId xmlns:a16="http://schemas.microsoft.com/office/drawing/2014/main" id="{2D0F08EA-0831-4928-AE5D-E8DA9043EDA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224808" y="5851894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475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11479A26-7FAD-45E1-8CBA-8F6E9687A5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A5D510D7-8787-403B-8F25-ED11A39F3854}"/>
              </a:ext>
            </a:extLst>
          </p:cNvPr>
          <p:cNvSpPr/>
          <p:nvPr/>
        </p:nvSpPr>
        <p:spPr>
          <a:xfrm>
            <a:off x="849118" y="723692"/>
            <a:ext cx="8500871" cy="5660795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dist"/>
            <a:r>
              <a:rPr lang="ko-KR" altLang="en-US" sz="6600" b="1" dirty="0">
                <a:solidFill>
                  <a:schemeClr val="accent3">
                    <a:lumMod val="75000"/>
                  </a:schemeClr>
                </a:solidFill>
                <a:latin typeface="광양햇살체 Bold" pitchFamily="2" charset="-127"/>
                <a:ea typeface="광양햇살체 Bold" pitchFamily="2" charset="-127"/>
              </a:rPr>
              <a:t>온 라 인  원 화 전 시</a:t>
            </a:r>
            <a:endParaRPr lang="en-US" altLang="ko-KR" sz="6600" b="1" dirty="0">
              <a:solidFill>
                <a:schemeClr val="accent3">
                  <a:lumMod val="75000"/>
                </a:schemeClr>
              </a:solidFill>
              <a:latin typeface="광양햇살체 Bold" pitchFamily="2" charset="-127"/>
              <a:ea typeface="광양햇살체 Bold" pitchFamily="2" charset="-127"/>
            </a:endParaRPr>
          </a:p>
          <a:p>
            <a:pPr algn="ctr"/>
            <a:endParaRPr lang="en-US" altLang="ko-KR" sz="32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작 품 명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나는 개구리다</a:t>
            </a:r>
            <a:endParaRPr lang="en-US" altLang="ko-KR" sz="3200" dirty="0">
              <a:solidFill>
                <a:schemeClr val="tx2">
                  <a:lumMod val="60000"/>
                  <a:lumOff val="40000"/>
                </a:schemeClr>
              </a:solidFill>
              <a:latin typeface="광양감동체" pitchFamily="2" charset="-127"/>
              <a:ea typeface="광양감동체" pitchFamily="2" charset="-127"/>
            </a:endParaRPr>
          </a:p>
          <a:p>
            <a:r>
              <a:rPr lang="en-US" altLang="ko-KR" sz="24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글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 /</a:t>
            </a: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그림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ko-KR" alt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표영민</a:t>
            </a:r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 </a:t>
            </a:r>
            <a:r>
              <a:rPr lang="en-US" altLang="ko-K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/ </a:t>
            </a:r>
            <a:r>
              <a:rPr lang="ko-KR" alt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김효찬</a:t>
            </a:r>
            <a:endParaRPr lang="en-US" altLang="ko-KR" sz="3200" dirty="0">
              <a:solidFill>
                <a:schemeClr val="tx2">
                  <a:lumMod val="60000"/>
                  <a:lumOff val="40000"/>
                </a:schemeClr>
              </a:solidFill>
              <a:latin typeface="광양감동체" pitchFamily="2" charset="-127"/>
              <a:ea typeface="광양감동체" pitchFamily="2" charset="-127"/>
            </a:endParaRPr>
          </a:p>
          <a:p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                  </a:t>
            </a:r>
            <a:endParaRPr lang="en-US" altLang="ko-KR" sz="1500" dirty="0">
              <a:solidFill>
                <a:schemeClr val="tx2"/>
              </a:solidFill>
              <a:latin typeface="광양감동체" pitchFamily="2" charset="-127"/>
              <a:ea typeface="광양감동체" pitchFamily="2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출 판 사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ko-KR" alt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월천상회</a:t>
            </a:r>
            <a:endParaRPr lang="en-US" altLang="ko-KR" sz="3200" dirty="0">
              <a:solidFill>
                <a:schemeClr val="tx2">
                  <a:lumMod val="60000"/>
                  <a:lumOff val="40000"/>
                </a:schemeClr>
              </a:solidFill>
              <a:latin typeface="광양감동체" pitchFamily="2" charset="-127"/>
              <a:ea typeface="광양감동체" pitchFamily="2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n-US" altLang="ko-KR" sz="3200" dirty="0">
              <a:solidFill>
                <a:schemeClr val="tx2"/>
              </a:solidFill>
              <a:latin typeface="광양감동체" pitchFamily="2" charset="-127"/>
              <a:ea typeface="광양감동체" pitchFamily="2" charset="-127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ko-KR" altLang="en-US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전시기간 </a:t>
            </a:r>
            <a:r>
              <a:rPr lang="en-US" altLang="ko-KR" sz="3200" dirty="0">
                <a:solidFill>
                  <a:schemeClr val="tx2"/>
                </a:solidFill>
                <a:latin typeface="광양감동체" pitchFamily="2" charset="-127"/>
                <a:ea typeface="광양감동체" pitchFamily="2" charset="-127"/>
              </a:rPr>
              <a:t>: </a:t>
            </a:r>
            <a:r>
              <a:rPr lang="en-US" altLang="ko-K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광양감동체" pitchFamily="2" charset="-127"/>
                <a:ea typeface="광양감동체" pitchFamily="2" charset="-127"/>
              </a:rPr>
              <a:t>2025.11.8 - 2025.12.8</a:t>
            </a:r>
          </a:p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/>
            <a:endParaRPr lang="en-US" altLang="ko-KR" sz="4800" dirty="0">
              <a:solidFill>
                <a:srgbClr val="0000FF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pPr algn="ctr"/>
            <a:endParaRPr lang="ko-KR" altLang="en-US" sz="1463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6BDA5D86-4BA9-4592-B537-5EFF0D79498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143" r="1784" b="25972"/>
          <a:stretch/>
        </p:blipFill>
        <p:spPr>
          <a:xfrm>
            <a:off x="3085128" y="6387112"/>
            <a:ext cx="3632257" cy="408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511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TM03090430[[fn=줄무늬]]</Template>
  <TotalTime>5366</TotalTime>
  <Words>303</Words>
  <Application>Microsoft Office PowerPoint</Application>
  <PresentationFormat>A4 용지(210x297mm)</PresentationFormat>
  <Paragraphs>86</Paragraphs>
  <Slides>7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8" baseType="lpstr">
      <vt:lpstr>DK Lemon Yellow Sun</vt:lpstr>
      <vt:lpstr>Nanum Gothic</vt:lpstr>
      <vt:lpstr>광양감동체</vt:lpstr>
      <vt:lpstr>광양햇살체 Bold</vt:lpstr>
      <vt:lpstr>맑은 고딕</vt:lpstr>
      <vt:lpstr>카페24 써라운드</vt:lpstr>
      <vt:lpstr>한컴바탕</vt:lpstr>
      <vt:lpstr>휴먼모음T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몽고메리</dc:creator>
  <cp:lastModifiedBy>gijang</cp:lastModifiedBy>
  <cp:revision>272</cp:revision>
  <cp:lastPrinted>2026-05-23T01:56:49Z</cp:lastPrinted>
  <dcterms:created xsi:type="dcterms:W3CDTF">2017-03-13T13:01:15Z</dcterms:created>
  <dcterms:modified xsi:type="dcterms:W3CDTF">2026-07-08T06:57:03Z</dcterms:modified>
</cp:coreProperties>
</file>